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7143"/>
    <a:srgbClr val="433F57"/>
    <a:srgbClr val="4D4057"/>
    <a:srgbClr val="69AF92"/>
    <a:srgbClr val="6EB899"/>
    <a:srgbClr val="3A88AA"/>
    <a:srgbClr val="3795AA"/>
    <a:srgbClr val="7ACBA9"/>
    <a:srgbClr val="63CBAE"/>
    <a:srgbClr val="6AC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3"/>
    <p:restoredTop sz="94643"/>
  </p:normalViewPr>
  <p:slideViewPr>
    <p:cSldViewPr snapToGrid="0" snapToObjects="1">
      <p:cViewPr>
        <p:scale>
          <a:sx n="80" d="100"/>
          <a:sy n="80" d="100"/>
        </p:scale>
        <p:origin x="2672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AC439-C164-404E-AA10-5D0AB8C6203E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41A40-7B0F-3A4D-96CD-313A00E9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0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5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0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1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7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53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41A40-7B0F-3A4D-96CD-313A00E9F2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8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787C-C850-F14E-A0AB-8417C0EE3BA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0787C-C850-F14E-A0AB-8417C0EE3BA6}" type="datetimeFigureOut">
              <a:rPr lang="en-US" smtClean="0"/>
              <a:t>9/29/17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35BF6-16A1-8841-AAD2-05A458F8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151" y="1038317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Name’s Marketing Strategy</a:t>
            </a:r>
            <a:endParaRPr lang="en-US" sz="54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28418"/>
            <a:ext cx="12192000" cy="494177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Presented by </a:t>
            </a:r>
            <a:r>
              <a:rPr lang="en-US" sz="2000" i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{Insert your name}</a:t>
            </a:r>
            <a:endParaRPr lang="en-US" sz="2000" i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925205"/>
            <a:ext cx="12192000" cy="4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INSERT YOUR COMPANY </a:t>
            </a:r>
            <a:r>
              <a:rPr lang="en-US" sz="1000" spc="3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LOGO HERE</a:t>
            </a:r>
            <a:endParaRPr lang="en-US" sz="1000" spc="3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148385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Our Target Audience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And Persona</a:t>
            </a:r>
            <a:endParaRPr lang="en-US" sz="54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3A88A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Target Audience Statement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1297" y="2433368"/>
            <a:ext cx="79694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{</a:t>
            </a:r>
            <a:r>
              <a:rPr lang="en-US" sz="3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Insert your company} creates content to attract {insert target audience} so they can {insert desired outcome} better. </a:t>
            </a: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3A88A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Basics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981" y="2286895"/>
            <a:ext cx="7969405" cy="322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Persona name: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Job title: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Job responsibilities: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Gender: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Age:</a:t>
            </a: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3A88A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Information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981" y="2286895"/>
            <a:ext cx="796940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size: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Team size: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Location:</a:t>
            </a: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3A88A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Emotion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981" y="2286895"/>
            <a:ext cx="796940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Reasons they search for a solution: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Why they choose us: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#1 benefit they get from us: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Closest competitor they’d consider: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Customer quote: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Favorite blogs and resources:</a:t>
            </a: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3A88A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Image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981" y="2286895"/>
            <a:ext cx="7969405" cy="57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Link to image (or place image here):</a:t>
            </a: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148385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Our Branding</a:t>
            </a:r>
            <a:endParaRPr lang="en-US" sz="54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433F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80" y="758211"/>
            <a:ext cx="11582400" cy="49417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Brand Positioning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359590" y="6348955"/>
            <a:ext cx="2824976" cy="4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LOGO HERE</a:t>
            </a:r>
            <a:endParaRPr lang="en-US" sz="1000" spc="3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3981" y="2286895"/>
            <a:ext cx="796940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Relevancy: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Uniqueness: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Credibility:</a:t>
            </a: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433F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80" y="758211"/>
            <a:ext cx="11582400" cy="49417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Brand Statement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359590" y="6348955"/>
            <a:ext cx="2824976" cy="4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LOGO HERE</a:t>
            </a:r>
            <a:endParaRPr lang="en-US" sz="1000" spc="3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0552" y="2382559"/>
            <a:ext cx="8310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{Insert target audience} trust {insert your brand} as the {insert unique product or service category} that {insert primary benefit} because {insert your brand} is the best way to {insert credibility statement}. </a:t>
            </a: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04077" y="-89741"/>
            <a:ext cx="12422458" cy="1880839"/>
          </a:xfrm>
          <a:prstGeom prst="rect">
            <a:avLst/>
          </a:prstGeom>
          <a:solidFill>
            <a:srgbClr val="433F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80" y="758211"/>
            <a:ext cx="11582400" cy="49417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Brand Voice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359590" y="6348955"/>
            <a:ext cx="2824976" cy="4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LOGO HERE</a:t>
            </a:r>
            <a:endParaRPr lang="en-US" sz="1000" spc="3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980" y="2549310"/>
            <a:ext cx="10795819" cy="222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Statement #1: We are {insert desired perception}, but we are not {insert antonym of desired perception}.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Statement #2: We are {insert desired perception}, but we are not {insert antonym of desired perception}.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Statement #3: We are {insert desired perception}, but we are not {insert antonym of desired perception}. </a:t>
            </a:r>
            <a:b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4078" y="-100626"/>
            <a:ext cx="12422458" cy="1880839"/>
          </a:xfrm>
          <a:prstGeom prst="rect">
            <a:avLst/>
          </a:prstGeom>
          <a:solidFill>
            <a:srgbClr val="433F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80" y="747325"/>
            <a:ext cx="11582400" cy="49417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Our Goal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359590" y="6348955"/>
            <a:ext cx="2824976" cy="4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LOGO HERE</a:t>
            </a:r>
            <a:endParaRPr lang="en-US" sz="1000" spc="3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297" y="2150685"/>
            <a:ext cx="79694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By {insert day, month, year}, the {insert your organization’s name} marketing team will reach {insert number} {insert metric} every {insert time frame}.</a:t>
            </a:r>
            <a:endParaRPr lang="en-US" sz="3200" dirty="0" smtClean="0">
              <a:solidFill>
                <a:schemeClr val="bg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148385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Our Marketing Strategy</a:t>
            </a:r>
            <a:endParaRPr lang="en-US" sz="54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4078" y="-93406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Marketing Tactics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4942" y="2172929"/>
            <a:ext cx="6420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Tactic #1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Tactic #2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Tactic #3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Tactic #4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Tactic #5 Listed Here</a:t>
            </a:r>
          </a:p>
        </p:txBody>
      </p:sp>
    </p:spTree>
    <p:extLst>
      <p:ext uri="{BB962C8B-B14F-4D97-AF65-F5344CB8AC3E}">
        <p14:creationId xmlns:p14="http://schemas.microsoft.com/office/powerpoint/2010/main" val="18084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4078" y="-93406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Marketing Projects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4942" y="2172929"/>
            <a:ext cx="6420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Project #1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Project #2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Project #3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Project #4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Project #5 Listed Here</a:t>
            </a:r>
          </a:p>
        </p:txBody>
      </p:sp>
    </p:spTree>
    <p:extLst>
      <p:ext uri="{BB962C8B-B14F-4D97-AF65-F5344CB8AC3E}">
        <p14:creationId xmlns:p14="http://schemas.microsoft.com/office/powerpoint/2010/main" val="7523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4078" y="-93406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Goal-Driven Marketing Budget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0552" y="2382559"/>
            <a:ext cx="83108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Monthly marketing budget = (marketing goal acquisition cost × marketing marketing goal #) + marketing operational costs </a:t>
            </a:r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4078" y="-93406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Goal-Driven Marketing Budget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3050"/>
              </p:ext>
            </p:extLst>
          </p:nvPr>
        </p:nvGraphicFramePr>
        <p:xfrm>
          <a:off x="1807095" y="2503010"/>
          <a:ext cx="9768120" cy="3142901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814010"/>
                <a:gridCol w="814010"/>
                <a:gridCol w="814010"/>
                <a:gridCol w="814010"/>
                <a:gridCol w="814010"/>
                <a:gridCol w="814010"/>
                <a:gridCol w="814010"/>
                <a:gridCol w="814010"/>
                <a:gridCol w="814010"/>
                <a:gridCol w="814010"/>
                <a:gridCol w="814010"/>
                <a:gridCol w="814010"/>
              </a:tblGrid>
              <a:tr h="399701"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JAN.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FEB.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MAR.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APR.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MAY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JUNE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JULY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AUG.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SEPT.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OCT.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NOV.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DEC.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</a:tr>
              <a:tr h="8501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</a:tr>
              <a:tr h="8501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$$$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2316" y="3447758"/>
            <a:ext cx="1168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Final Goal</a:t>
            </a:r>
            <a:endParaRPr lang="en-US" sz="14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315" y="4676604"/>
            <a:ext cx="116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Monthly Budget</a:t>
            </a:r>
            <a:endParaRPr lang="en-US" sz="14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0"/>
            <a:ext cx="12294620" cy="6947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D771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How We’ll Manage This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51" y="2751344"/>
            <a:ext cx="3705587" cy="7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4078" y="-100626"/>
            <a:ext cx="12422458" cy="1880839"/>
          </a:xfrm>
          <a:prstGeom prst="rect">
            <a:avLst/>
          </a:prstGeom>
          <a:solidFill>
            <a:srgbClr val="433F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80" y="747325"/>
            <a:ext cx="11582400" cy="49417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How We’ll Get There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359590" y="6348955"/>
            <a:ext cx="2824976" cy="4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LOGO HERE</a:t>
            </a:r>
            <a:endParaRPr lang="en-US" sz="1000" spc="3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806511"/>
              </p:ext>
            </p:extLst>
          </p:nvPr>
        </p:nvGraphicFramePr>
        <p:xfrm>
          <a:off x="1795520" y="2549310"/>
          <a:ext cx="9768120" cy="1771301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814010"/>
                <a:gridCol w="814010"/>
                <a:gridCol w="814010"/>
                <a:gridCol w="814010"/>
                <a:gridCol w="814010"/>
                <a:gridCol w="814010"/>
                <a:gridCol w="814010"/>
                <a:gridCol w="814010"/>
                <a:gridCol w="814010"/>
                <a:gridCol w="814010"/>
                <a:gridCol w="814010"/>
                <a:gridCol w="814010"/>
              </a:tblGrid>
              <a:tr h="399701"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JAN.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FEB.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MAR.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APR.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MAY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JUNE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JULY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AUG.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SEPT.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OCT.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NOV.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DEC.</a:t>
                      </a:r>
                      <a:endParaRPr lang="en-US" sz="1800" spc="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</a:tr>
              <a:tr h="8501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/>
                      </a:r>
                      <a:b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</a:br>
                      <a:r>
                        <a:rPr lang="en-US" sz="2800" dirty="0" smtClean="0">
                          <a:solidFill>
                            <a:srgbClr val="433F57"/>
                          </a:solidFill>
                          <a:latin typeface="Bebas Neue" charset="0"/>
                          <a:ea typeface="Bebas Neue" charset="0"/>
                          <a:cs typeface="Bebas Neue" charset="0"/>
                        </a:rPr>
                        <a:t>###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433F57"/>
                        </a:solidFill>
                        <a:latin typeface="Bebas Neue" charset="0"/>
                        <a:ea typeface="Bebas Neue" charset="0"/>
                        <a:cs typeface="Bebas Neue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741" y="3494058"/>
            <a:ext cx="1168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Final Goal</a:t>
            </a:r>
            <a:endParaRPr lang="en-US" sz="14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433F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04078" y="-89740"/>
            <a:ext cx="12422458" cy="7031314"/>
          </a:xfrm>
          <a:prstGeom prst="rect">
            <a:avLst/>
          </a:prstGeom>
          <a:solidFill>
            <a:srgbClr val="433F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980" y="758211"/>
            <a:ext cx="11582400" cy="494177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How We’ll Measure It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359590" y="6348955"/>
            <a:ext cx="2824976" cy="49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3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COMPANY LOGO HERE</a:t>
            </a:r>
            <a:endParaRPr lang="en-US" sz="1000" spc="3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297" y="2433368"/>
            <a:ext cx="79694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 will track our success with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{insert your goal measurement tool}.</a:t>
            </a:r>
            <a:endParaRPr lang="en-US" sz="3200" dirty="0" smtClean="0">
              <a:solidFill>
                <a:schemeClr val="bg1"/>
              </a:solidFill>
              <a:effectLst/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148385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Our </a:t>
            </a:r>
            <a:r>
              <a:rPr lang="en-US" sz="54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SWOT Analysis</a:t>
            </a:r>
            <a:endParaRPr lang="en-US" sz="54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4078" y="-93406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Strengths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4942" y="2172929"/>
            <a:ext cx="6420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Strength #1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Strength #2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Strength #3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Strength #4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Strength #5 Listed Here</a:t>
            </a:r>
          </a:p>
        </p:txBody>
      </p:sp>
    </p:spTree>
    <p:extLst>
      <p:ext uri="{BB962C8B-B14F-4D97-AF65-F5344CB8AC3E}">
        <p14:creationId xmlns:p14="http://schemas.microsoft.com/office/powerpoint/2010/main" val="21006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Weaknesses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4942" y="2172929"/>
            <a:ext cx="6420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Weakness #1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Weakness #2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Weakness #3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Weakness #4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Weakness #5 Listed Here</a:t>
            </a:r>
          </a:p>
        </p:txBody>
      </p:sp>
    </p:spTree>
    <p:extLst>
      <p:ext uri="{BB962C8B-B14F-4D97-AF65-F5344CB8AC3E}">
        <p14:creationId xmlns:p14="http://schemas.microsoft.com/office/powerpoint/2010/main" val="1569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Opportunities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4942" y="2172929"/>
            <a:ext cx="6420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Opportunity #1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Opportunity #2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Opportunity #3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Opportunity #4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Opportunity #5 Listed Here</a:t>
            </a:r>
          </a:p>
        </p:txBody>
      </p:sp>
    </p:spTree>
    <p:extLst>
      <p:ext uri="{BB962C8B-B14F-4D97-AF65-F5344CB8AC3E}">
        <p14:creationId xmlns:p14="http://schemas.microsoft.com/office/powerpoint/2010/main" val="18734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-104078" y="-89740"/>
            <a:ext cx="12422458" cy="7041146"/>
          </a:xfrm>
          <a:prstGeom prst="rect">
            <a:avLst/>
          </a:prstGeom>
          <a:solidFill>
            <a:srgbClr val="6EB8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04078" y="-89740"/>
            <a:ext cx="12422458" cy="1880839"/>
          </a:xfrm>
          <a:prstGeom prst="rect">
            <a:avLst/>
          </a:prstGeom>
          <a:solidFill>
            <a:srgbClr val="69AF9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5980" y="758211"/>
            <a:ext cx="11582400" cy="494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Threats</a:t>
            </a:r>
            <a:endParaRPr lang="en-US" sz="4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4942" y="2172929"/>
            <a:ext cx="6420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Threat #1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Threat #2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Threat #3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Threat #4 Listed Here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Threat #5 Listed Here</a:t>
            </a:r>
          </a:p>
        </p:txBody>
      </p:sp>
    </p:spTree>
    <p:extLst>
      <p:ext uri="{BB962C8B-B14F-4D97-AF65-F5344CB8AC3E}">
        <p14:creationId xmlns:p14="http://schemas.microsoft.com/office/powerpoint/2010/main" val="15420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562</Words>
  <Application>Microsoft Macintosh PowerPoint</Application>
  <PresentationFormat>Widescreen</PresentationFormat>
  <Paragraphs>164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Bebas Neue</vt:lpstr>
      <vt:lpstr>Calibri</vt:lpstr>
      <vt:lpstr>Calibri Light</vt:lpstr>
      <vt:lpstr>Helvetica</vt:lpstr>
      <vt:lpstr>Office Theme</vt:lpstr>
      <vt:lpstr>Company Name’s Marketing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Ashton Hauff</dc:creator>
  <cp:lastModifiedBy>Ashton Hauff</cp:lastModifiedBy>
  <cp:revision>14</cp:revision>
  <dcterms:created xsi:type="dcterms:W3CDTF">2017-09-20T15:44:11Z</dcterms:created>
  <dcterms:modified xsi:type="dcterms:W3CDTF">2017-09-29T18:25:30Z</dcterms:modified>
</cp:coreProperties>
</file>